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322" r:id="rId2"/>
    <p:sldId id="324" r:id="rId3"/>
    <p:sldId id="326" r:id="rId4"/>
    <p:sldId id="325" r:id="rId5"/>
    <p:sldId id="328" r:id="rId6"/>
    <p:sldId id="329" r:id="rId7"/>
    <p:sldId id="323" r:id="rId8"/>
    <p:sldId id="297" r:id="rId9"/>
  </p:sldIdLst>
  <p:sldSz cx="12190413" cy="6859588"/>
  <p:notesSz cx="6858000" cy="9144000"/>
  <p:embeddedFontLst>
    <p:embeddedFont>
      <p:font typeface="Calibri" pitchFamily="34" charset="0"/>
      <p:regular r:id="rId12"/>
      <p:bold r:id="rId13"/>
      <p:italic r:id="rId14"/>
      <p:boldItalic r:id="rId15"/>
    </p:embeddedFont>
    <p:embeddedFont>
      <p:font typeface="맑은 고딕" pitchFamily="34" charset="-127"/>
      <p:regular r:id="rId16"/>
      <p:bold r:id="rId17"/>
    </p:embeddedFont>
    <p:embeddedFont>
      <p:font typeface="굴림체" pitchFamily="49" charset="-127"/>
      <p:regular r:id="rId18"/>
    </p:embeddedFont>
    <p:embeddedFont>
      <p:font typeface="Calibri Light" pitchFamily="34" charset="0"/>
      <p:regular r:id="rId19"/>
      <p:italic r:id="rId20"/>
    </p:embeddedFont>
    <p:embeddedFont>
      <p:font typeface="Noto Sans" charset="0"/>
      <p:regular r:id="rId21"/>
      <p:bold r:id="rId22"/>
    </p:embeddedFont>
  </p:embeddedFontLst>
  <p:defaultTextStyle>
    <a:defPPr>
      <a:defRPr lang="ko-KR"/>
    </a:defPPr>
    <a:lvl1pPr marL="0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497845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995690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493535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1991380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489225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2987070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484916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3982761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1">
          <p15:clr>
            <a:srgbClr val="A4A3A4"/>
          </p15:clr>
        </p15:guide>
        <p15:guide id="4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9EBF5"/>
    <a:srgbClr val="00AED4"/>
    <a:srgbClr val="0E343D"/>
    <a:srgbClr val="086B7F"/>
    <a:srgbClr val="02D2DF"/>
    <a:srgbClr val="78D2E5"/>
    <a:srgbClr val="FFFFFF"/>
    <a:srgbClr val="00F3F7"/>
    <a:srgbClr val="01B381"/>
    <a:srgbClr val="00656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031" autoAdjust="0"/>
    <p:restoredTop sz="94792" autoAdjust="0"/>
  </p:normalViewPr>
  <p:slideViewPr>
    <p:cSldViewPr>
      <p:cViewPr varScale="1">
        <p:scale>
          <a:sx n="74" d="100"/>
          <a:sy n="74" d="100"/>
        </p:scale>
        <p:origin x="-756" y="-102"/>
      </p:cViewPr>
      <p:guideLst>
        <p:guide orient="horz" pos="2160"/>
        <p:guide orient="horz" pos="2161"/>
        <p:guide pos="288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870" y="-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CCFBE2-2B8D-499C-81C9-2CD5B3EB8E93}" type="datetimeFigureOut">
              <a:rPr lang="ko-KR" altLang="en-US" smtClean="0"/>
              <a:pPr/>
              <a:t>2021-05-18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54DD7E-3179-445A-81DB-781C4554AFF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4695366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545AC5-813F-4ED1-B011-8EA17CB93331}" type="datetimeFigureOut">
              <a:rPr lang="ko-KR" altLang="en-US" smtClean="0"/>
              <a:pPr/>
              <a:t>2021-05-18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504B90-27FD-422C-8CC6-2AADAD122D0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68707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95690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97845" algn="l" defTabSz="995690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95690" algn="l" defTabSz="995690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93535" algn="l" defTabSz="995690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91380" algn="l" defTabSz="995690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489225" algn="l" defTabSz="995690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87070" algn="l" defTabSz="995690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484916" algn="l" defTabSz="995690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982761" algn="l" defTabSz="995690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04B90-27FD-422C-8CC6-2AADAD122D08}" type="slidenum">
              <a:rPr lang="ko-KR" altLang="en-US" smtClean="0"/>
              <a:pPr/>
              <a:t>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2339106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0" y="1240"/>
            <a:ext cx="12190413" cy="6857107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2021-05-18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4" name="부제목 2"/>
          <p:cNvSpPr>
            <a:spLocks noGrp="1"/>
          </p:cNvSpPr>
          <p:nvPr>
            <p:ph type="subTitle" idx="1"/>
          </p:nvPr>
        </p:nvSpPr>
        <p:spPr>
          <a:xfrm>
            <a:off x="478582" y="4926736"/>
            <a:ext cx="5828281" cy="672498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defTabSz="99569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1200" kern="1200" baseline="0" dirty="0">
                <a:solidFill>
                  <a:srgbClr val="00AED4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  <a:lvl2pPr marL="497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5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935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91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89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87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849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827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ko-KR" altLang="en-US" dirty="0"/>
          </a:p>
        </p:txBody>
      </p:sp>
      <p:sp>
        <p:nvSpPr>
          <p:cNvPr id="15" name="제목 1"/>
          <p:cNvSpPr>
            <a:spLocks noGrp="1"/>
          </p:cNvSpPr>
          <p:nvPr>
            <p:ph type="ctrTitle" hasCustomPrompt="1"/>
          </p:nvPr>
        </p:nvSpPr>
        <p:spPr>
          <a:xfrm>
            <a:off x="478582" y="2818638"/>
            <a:ext cx="5828281" cy="204520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defTabSz="99569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5800" kern="1200" baseline="0" dirty="0">
                <a:solidFill>
                  <a:schemeClr val="bg1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제목을</a:t>
            </a:r>
            <a:r>
              <a:rPr lang="en-US" altLang="ko-KR" dirty="0"/>
              <a:t> </a:t>
            </a:r>
            <a:r>
              <a:rPr lang="ko-KR" altLang="en-US" dirty="0"/>
              <a:t>입력하시오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2021-05-18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2021-05-18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15" name="내용 개체 틀 2"/>
          <p:cNvSpPr>
            <a:spLocks noGrp="1"/>
          </p:cNvSpPr>
          <p:nvPr>
            <p:ph idx="1" hasCustomPrompt="1"/>
          </p:nvPr>
        </p:nvSpPr>
        <p:spPr>
          <a:xfrm>
            <a:off x="609521" y="1485579"/>
            <a:ext cx="10971372" cy="4824535"/>
          </a:xfrm>
        </p:spPr>
        <p:txBody>
          <a:bodyPr>
            <a:normAutofit/>
          </a:bodyPr>
          <a:lstStyle>
            <a:lvl1pPr algn="l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맑은 고딕" pitchFamily="50" charset="-127"/>
              </a:defRPr>
            </a:lvl1pPr>
            <a:lvl2pPr algn="l">
              <a:buNone/>
              <a:defRPr sz="2500" baseline="0">
                <a:solidFill>
                  <a:schemeClr val="tx1">
                    <a:lumMod val="75000"/>
                    <a:lumOff val="25000"/>
                  </a:schemeClr>
                </a:solidFill>
                <a:latin typeface="Noto Sans" pitchFamily="34" charset="0"/>
                <a:ea typeface="맑은 고딕" pitchFamily="50" charset="-127"/>
              </a:defRPr>
            </a:lvl2pPr>
            <a:lvl3pPr algn="l">
              <a:buNone/>
              <a:defRPr sz="2500" baseline="0">
                <a:solidFill>
                  <a:schemeClr val="tx1">
                    <a:lumMod val="75000"/>
                    <a:lumOff val="25000"/>
                  </a:schemeClr>
                </a:solidFill>
                <a:latin typeface="Noto Sans" pitchFamily="34" charset="0"/>
                <a:ea typeface="맑은 고딕" pitchFamily="50" charset="-127"/>
              </a:defRPr>
            </a:lvl3pPr>
            <a:lvl4pPr algn="l">
              <a:buNone/>
              <a:defRPr sz="2500" baseline="0">
                <a:solidFill>
                  <a:schemeClr val="tx1">
                    <a:lumMod val="75000"/>
                    <a:lumOff val="25000"/>
                  </a:schemeClr>
                </a:solidFill>
                <a:latin typeface="Noto Sans" pitchFamily="34" charset="0"/>
                <a:ea typeface="맑은 고딕" pitchFamily="50" charset="-127"/>
              </a:defRPr>
            </a:lvl4pPr>
            <a:lvl5pPr algn="l">
              <a:buNone/>
              <a:defRPr sz="2500" baseline="0">
                <a:solidFill>
                  <a:schemeClr val="tx1">
                    <a:lumMod val="75000"/>
                    <a:lumOff val="25000"/>
                  </a:schemeClr>
                </a:solidFill>
                <a:latin typeface="Noto Sans" pitchFamily="34" charset="0"/>
                <a:ea typeface="맑은 고딕" pitchFamily="50" charset="-127"/>
              </a:defRPr>
            </a:lvl5pPr>
          </a:lstStyle>
          <a:p>
            <a:pPr lvl="0"/>
            <a:r>
              <a:rPr lang="en-US" altLang="ko-KR" smtClean="0"/>
              <a:t>Replaced with your own text</a:t>
            </a:r>
            <a:endParaRPr lang="ko-KR" altLang="en-US" dirty="0"/>
          </a:p>
        </p:txBody>
      </p:sp>
      <p:sp>
        <p:nvSpPr>
          <p:cNvPr id="14" name="제목 1"/>
          <p:cNvSpPr>
            <a:spLocks noGrp="1"/>
          </p:cNvSpPr>
          <p:nvPr>
            <p:ph type="title"/>
          </p:nvPr>
        </p:nvSpPr>
        <p:spPr>
          <a:xfrm>
            <a:off x="609520" y="189434"/>
            <a:ext cx="10971373" cy="798753"/>
          </a:xfrm>
        </p:spPr>
        <p:txBody>
          <a:bodyPr vert="horz" lIns="99569" tIns="49785" rIns="99569" bIns="49785" rtlCol="0" anchor="ctr">
            <a:normAutofit/>
          </a:bodyPr>
          <a:lstStyle>
            <a:lvl1pPr algn="l" defTabSz="995690" rtl="0" eaLnBrk="1" latinLnBrk="1" hangingPunct="1">
              <a:spcBef>
                <a:spcPct val="0"/>
              </a:spcBef>
              <a:buNone/>
              <a:defRPr lang="ko-KR" altLang="en-US" sz="4000" b="1" kern="1200" baseline="0" dirty="0">
                <a:solidFill>
                  <a:schemeClr val="bg1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2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521" y="6502342"/>
            <a:ext cx="2844430" cy="220692"/>
          </a:xfrm>
        </p:spPr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2021-05-18</a:t>
            </a:fld>
            <a:endParaRPr lang="ko-KR" altLang="en-US"/>
          </a:p>
        </p:txBody>
      </p:sp>
      <p:sp>
        <p:nvSpPr>
          <p:cNvPr id="13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059" y="6502342"/>
            <a:ext cx="3860297" cy="220692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1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6463" y="6502342"/>
            <a:ext cx="2844430" cy="220692"/>
          </a:xfrm>
        </p:spPr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521" y="6502342"/>
            <a:ext cx="2844430" cy="220692"/>
          </a:xfrm>
        </p:spPr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2021-05-18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059" y="6502342"/>
            <a:ext cx="3860297" cy="220692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6463" y="6502342"/>
            <a:ext cx="2844430" cy="220692"/>
          </a:xfrm>
        </p:spPr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5" name="제목 1"/>
          <p:cNvSpPr>
            <a:spLocks noGrp="1"/>
          </p:cNvSpPr>
          <p:nvPr>
            <p:ph type="title"/>
          </p:nvPr>
        </p:nvSpPr>
        <p:spPr>
          <a:xfrm>
            <a:off x="609521" y="189434"/>
            <a:ext cx="10971372" cy="798753"/>
          </a:xfrm>
        </p:spPr>
        <p:txBody>
          <a:bodyPr vert="horz" lIns="99569" tIns="49785" rIns="99569" bIns="49785" rtlCol="0" anchor="ctr">
            <a:normAutofit/>
          </a:bodyPr>
          <a:lstStyle>
            <a:lvl1pPr algn="l" defTabSz="995690" rtl="0" eaLnBrk="1" latinLnBrk="1" hangingPunct="1">
              <a:spcBef>
                <a:spcPct val="0"/>
              </a:spcBef>
              <a:buNone/>
              <a:defRPr lang="ko-KR" altLang="en-US" sz="4000" b="1" kern="1200" baseline="0" dirty="0">
                <a:solidFill>
                  <a:srgbClr val="0E343D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6" name="내용 개체 틀 2"/>
          <p:cNvSpPr>
            <a:spLocks noGrp="1"/>
          </p:cNvSpPr>
          <p:nvPr>
            <p:ph idx="1" hasCustomPrompt="1"/>
          </p:nvPr>
        </p:nvSpPr>
        <p:spPr>
          <a:xfrm>
            <a:off x="609521" y="1485578"/>
            <a:ext cx="10971372" cy="4824535"/>
          </a:xfrm>
        </p:spPr>
        <p:txBody>
          <a:bodyPr>
            <a:normAutofit/>
          </a:bodyPr>
          <a:lstStyle>
            <a:lvl1pPr algn="l">
              <a:buNone/>
              <a:defRPr sz="20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1pPr>
            <a:lvl2pPr algn="l">
              <a:buNone/>
              <a:defRPr sz="2500" baseline="0">
                <a:solidFill>
                  <a:schemeClr val="tx1">
                    <a:lumMod val="75000"/>
                    <a:lumOff val="25000"/>
                  </a:schemeClr>
                </a:solidFill>
                <a:latin typeface="Noto Sans" pitchFamily="34" charset="0"/>
                <a:ea typeface="맑은 고딕" pitchFamily="50" charset="-127"/>
              </a:defRPr>
            </a:lvl2pPr>
            <a:lvl3pPr algn="l">
              <a:buNone/>
              <a:defRPr sz="2500" baseline="0">
                <a:solidFill>
                  <a:schemeClr val="tx1">
                    <a:lumMod val="75000"/>
                    <a:lumOff val="25000"/>
                  </a:schemeClr>
                </a:solidFill>
                <a:latin typeface="Noto Sans" pitchFamily="34" charset="0"/>
                <a:ea typeface="맑은 고딕" pitchFamily="50" charset="-127"/>
              </a:defRPr>
            </a:lvl3pPr>
            <a:lvl4pPr algn="l">
              <a:buNone/>
              <a:defRPr sz="2500" baseline="0">
                <a:solidFill>
                  <a:schemeClr val="tx1">
                    <a:lumMod val="75000"/>
                    <a:lumOff val="25000"/>
                  </a:schemeClr>
                </a:solidFill>
                <a:latin typeface="Noto Sans" pitchFamily="34" charset="0"/>
                <a:ea typeface="맑은 고딕" pitchFamily="50" charset="-127"/>
              </a:defRPr>
            </a:lvl4pPr>
            <a:lvl5pPr algn="l">
              <a:buNone/>
              <a:defRPr sz="2500" baseline="0">
                <a:solidFill>
                  <a:schemeClr val="tx1">
                    <a:lumMod val="75000"/>
                    <a:lumOff val="25000"/>
                  </a:schemeClr>
                </a:solidFill>
                <a:latin typeface="Noto Sans" pitchFamily="34" charset="0"/>
                <a:ea typeface="맑은 고딕" pitchFamily="50" charset="-127"/>
              </a:defRPr>
            </a:lvl5pPr>
          </a:lstStyle>
          <a:p>
            <a:pPr lvl="0"/>
            <a:r>
              <a:rPr lang="en-US" altLang="ko-KR" smtClean="0"/>
              <a:t>Replaced with your own text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2021-05-18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8" name="제목 1"/>
          <p:cNvSpPr>
            <a:spLocks noGrp="1"/>
          </p:cNvSpPr>
          <p:nvPr>
            <p:ph type="ctrTitle"/>
          </p:nvPr>
        </p:nvSpPr>
        <p:spPr>
          <a:xfrm>
            <a:off x="6091013" y="2296716"/>
            <a:ext cx="5394629" cy="2069182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defTabSz="99569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7200" kern="1200" baseline="0" dirty="0">
                <a:solidFill>
                  <a:schemeClr val="bg1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endParaRPr lang="ko-KR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521" y="19030"/>
            <a:ext cx="10971372" cy="797093"/>
          </a:xfrm>
          <a:prstGeom prst="rect">
            <a:avLst/>
          </a:prstGeom>
        </p:spPr>
        <p:txBody>
          <a:bodyPr vert="horz" lIns="99569" tIns="49785" rIns="99569" bIns="49785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521" y="1062267"/>
            <a:ext cx="10971372" cy="5287636"/>
          </a:xfrm>
          <a:prstGeom prst="rect">
            <a:avLst/>
          </a:prstGeom>
        </p:spPr>
        <p:txBody>
          <a:bodyPr vert="horz" lIns="99569" tIns="49785" rIns="99569" bIns="49785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521" y="6430887"/>
            <a:ext cx="2844430" cy="292147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D6733-6F27-4404-AB51-585418F146E5}" type="datetimeFigureOut">
              <a:rPr lang="ko-KR" altLang="en-US" smtClean="0"/>
              <a:pPr/>
              <a:t>2021-05-18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059" y="6430887"/>
            <a:ext cx="3860297" cy="292147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6463" y="6430887"/>
            <a:ext cx="2844430" cy="292147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1" r:id="rId3"/>
    <p:sldLayoutId id="2147483656" r:id="rId4"/>
    <p:sldLayoutId id="2147483650" r:id="rId5"/>
    <p:sldLayoutId id="2147483657" r:id="rId6"/>
  </p:sldLayoutIdLst>
  <p:txStyles>
    <p:titleStyle>
      <a:lvl1pPr algn="l" defTabSz="995690" rtl="0" eaLnBrk="1" latinLnBrk="1" hangingPunct="1">
        <a:spcBef>
          <a:spcPct val="0"/>
        </a:spcBef>
        <a:buNone/>
        <a:defRPr lang="ko-KR" altLang="en-US" sz="3800" kern="1200">
          <a:solidFill>
            <a:sysClr val="windowText" lastClr="000000"/>
          </a:solidFill>
          <a:latin typeface="맑은 고딕" pitchFamily="50" charset="-127"/>
          <a:ea typeface="맑은 고딕" pitchFamily="50" charset="-127"/>
          <a:cs typeface="+mj-cs"/>
        </a:defRPr>
      </a:lvl1pPr>
    </p:titleStyle>
    <p:bodyStyle>
      <a:lvl1pPr marL="373384" indent="-373384" algn="l" defTabSz="995690" rtl="0" eaLnBrk="1" latinLnBrk="1" hangingPunct="1">
        <a:spcBef>
          <a:spcPct val="20000"/>
        </a:spcBef>
        <a:buFont typeface="Arial" pitchFamily="34" charset="0"/>
        <a:buChar char="•"/>
        <a:defRPr lang="ko-KR" altLang="en-US" sz="27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1pPr>
      <a:lvl2pPr marL="808998" indent="-311153" algn="l" defTabSz="995690" rtl="0" eaLnBrk="1" latinLnBrk="1" hangingPunct="1">
        <a:spcBef>
          <a:spcPct val="20000"/>
        </a:spcBef>
        <a:buFont typeface="Arial" pitchFamily="34" charset="0"/>
        <a:buChar char="–"/>
        <a:defRPr lang="ko-KR" altLang="en-US" sz="20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2pPr>
      <a:lvl3pPr marL="1244613" indent="-248923" algn="l" defTabSz="995690" rtl="0" eaLnBrk="1" latinLnBrk="1" hangingPunct="1">
        <a:spcBef>
          <a:spcPct val="20000"/>
        </a:spcBef>
        <a:buFont typeface="Arial" pitchFamily="34" charset="0"/>
        <a:buChar char="•"/>
        <a:defRPr lang="ko-KR" altLang="en-US" sz="20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3pPr>
      <a:lvl4pPr marL="1742458" indent="-248923" algn="l" defTabSz="995690" rtl="0" eaLnBrk="1" latinLnBrk="1" hangingPunct="1">
        <a:spcBef>
          <a:spcPct val="20000"/>
        </a:spcBef>
        <a:buFont typeface="Arial" pitchFamily="34" charset="0"/>
        <a:buChar char="–"/>
        <a:defRPr lang="ko-KR" altLang="en-US" sz="20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4pPr>
      <a:lvl5pPr marL="2240303" indent="-248923" algn="l" defTabSz="995690" rtl="0" eaLnBrk="1" latinLnBrk="1" hangingPunct="1">
        <a:spcBef>
          <a:spcPct val="20000"/>
        </a:spcBef>
        <a:buFont typeface="Arial" pitchFamily="34" charset="0"/>
        <a:buChar char="»"/>
        <a:defRPr lang="ko-KR" altLang="en-US" sz="2000" kern="120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5pPr>
      <a:lvl6pPr marL="2738148" indent="-248923" algn="l" defTabSz="995690" rtl="0" eaLnBrk="1" latinLnBrk="1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35993" indent="-248923" algn="l" defTabSz="995690" rtl="0" eaLnBrk="1" latinLnBrk="1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33838" indent="-248923" algn="l" defTabSz="995690" rtl="0" eaLnBrk="1" latinLnBrk="1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31683" indent="-248923" algn="l" defTabSz="995690" rtl="0" eaLnBrk="1" latinLnBrk="1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845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5690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535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1380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9225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7070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4916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2761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4.xml"/><Relationship Id="rId1" Type="http://schemas.openxmlformats.org/officeDocument/2006/relationships/video" Target="file:///E:\OCEANS%20I%20SALUT%20HUMANA\RECEPTA%20BLAVA%20ROSES\Presentacio%20COMG\Video.mp4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부제목 7"/>
          <p:cNvSpPr>
            <a:spLocks noGrp="1"/>
          </p:cNvSpPr>
          <p:nvPr>
            <p:ph type="subTitle" idx="1"/>
          </p:nvPr>
        </p:nvSpPr>
        <p:spPr>
          <a:xfrm>
            <a:off x="689472" y="4931262"/>
            <a:ext cx="5617391" cy="946803"/>
          </a:xfrm>
        </p:spPr>
        <p:txBody>
          <a:bodyPr>
            <a:normAutofit/>
          </a:bodyPr>
          <a:lstStyle/>
          <a:p>
            <a:pPr algn="l"/>
            <a:r>
              <a:rPr lang="en-US" altLang="ko-KR" sz="1600" dirty="0" smtClean="0">
                <a:solidFill>
                  <a:schemeClr val="bg1"/>
                </a:solidFill>
              </a:rPr>
              <a:t>EVA </a:t>
            </a:r>
            <a:r>
              <a:rPr lang="en-US" altLang="ko-KR" sz="2000" b="1" dirty="0" smtClean="0">
                <a:solidFill>
                  <a:schemeClr val="bg1"/>
                </a:solidFill>
              </a:rPr>
              <a:t>FONTDECABA</a:t>
            </a:r>
          </a:p>
          <a:p>
            <a:pPr algn="l"/>
            <a:r>
              <a:rPr lang="en-US" altLang="ko-KR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ABS Roses</a:t>
            </a:r>
            <a:endParaRPr lang="en-US" altLang="ko-KR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제목 6"/>
          <p:cNvSpPr>
            <a:spLocks noGrp="1"/>
          </p:cNvSpPr>
          <p:nvPr>
            <p:ph type="ctrTitle"/>
          </p:nvPr>
        </p:nvSpPr>
        <p:spPr>
          <a:xfrm>
            <a:off x="478582" y="2667128"/>
            <a:ext cx="5828281" cy="2147444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US" altLang="ko-KR" dirty="0" smtClean="0"/>
              <a:t>RECEPTA BLAVA</a:t>
            </a:r>
            <a:r>
              <a:rPr lang="ca-ES" altLang="ko-KR" dirty="0"/>
              <a:t/>
            </a:r>
            <a:br>
              <a:rPr lang="ca-ES" altLang="ko-KR" dirty="0"/>
            </a:br>
            <a:r>
              <a:rPr lang="ca-ES" altLang="ko-KR" sz="4000" i="1" dirty="0" smtClean="0"/>
              <a:t>E-HEALTH</a:t>
            </a:r>
            <a:endParaRPr lang="ko-KR" altLang="en-US" sz="4000" b="1" i="1" dirty="0"/>
          </a:p>
        </p:txBody>
      </p:sp>
      <p:cxnSp>
        <p:nvCxnSpPr>
          <p:cNvPr id="6" name="직선 연결선 5"/>
          <p:cNvCxnSpPr/>
          <p:nvPr/>
        </p:nvCxnSpPr>
        <p:spPr>
          <a:xfrm>
            <a:off x="977504" y="2637706"/>
            <a:ext cx="4824536" cy="2942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/>
          <p:cNvCxnSpPr/>
          <p:nvPr/>
        </p:nvCxnSpPr>
        <p:spPr>
          <a:xfrm>
            <a:off x="977504" y="4814572"/>
            <a:ext cx="48245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부제목 7"/>
          <p:cNvSpPr txBox="1">
            <a:spLocks/>
          </p:cNvSpPr>
          <p:nvPr/>
        </p:nvSpPr>
        <p:spPr>
          <a:xfrm>
            <a:off x="2566814" y="4931263"/>
            <a:ext cx="3379242" cy="672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defTabSz="99569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1200" kern="1200" baseline="0" dirty="0">
                <a:solidFill>
                  <a:srgbClr val="00AED4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  <a:lvl2pPr marL="497845" indent="0" algn="ctr" defTabSz="995690" rtl="0" eaLnBrk="1" latinLnBrk="1" hangingPunct="1">
              <a:spcBef>
                <a:spcPct val="20000"/>
              </a:spcBef>
              <a:buFont typeface="Arial" pitchFamily="34" charset="0"/>
              <a:buNone/>
              <a:defRPr lang="ko-KR" altLang="en-US" sz="2000" kern="1200">
                <a:solidFill>
                  <a:schemeClr val="tx1">
                    <a:tint val="75000"/>
                  </a:schemeClr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2pPr>
            <a:lvl3pPr marL="995690" indent="0" algn="ctr" defTabSz="995690" rtl="0" eaLnBrk="1" latinLnBrk="1" hangingPunct="1">
              <a:spcBef>
                <a:spcPct val="20000"/>
              </a:spcBef>
              <a:buFont typeface="Arial" pitchFamily="34" charset="0"/>
              <a:buNone/>
              <a:defRPr lang="ko-KR" altLang="en-US" sz="2000" kern="1200">
                <a:solidFill>
                  <a:schemeClr val="tx1">
                    <a:tint val="75000"/>
                  </a:schemeClr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3pPr>
            <a:lvl4pPr marL="1493535" indent="0" algn="ctr" defTabSz="995690" rtl="0" eaLnBrk="1" latinLnBrk="1" hangingPunct="1">
              <a:spcBef>
                <a:spcPct val="20000"/>
              </a:spcBef>
              <a:buFont typeface="Arial" pitchFamily="34" charset="0"/>
              <a:buNone/>
              <a:defRPr lang="ko-KR" altLang="en-US" sz="2000" kern="1200">
                <a:solidFill>
                  <a:schemeClr val="tx1">
                    <a:tint val="75000"/>
                  </a:schemeClr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4pPr>
            <a:lvl5pPr marL="1991380" indent="0" algn="ctr" defTabSz="995690" rtl="0" eaLnBrk="1" latinLnBrk="1" hangingPunct="1">
              <a:spcBef>
                <a:spcPct val="20000"/>
              </a:spcBef>
              <a:buFont typeface="Arial" pitchFamily="34" charset="0"/>
              <a:buNone/>
              <a:defRPr lang="ko-KR" altLang="en-US" sz="2000" kern="1200">
                <a:solidFill>
                  <a:schemeClr val="tx1">
                    <a:tint val="75000"/>
                  </a:schemeClr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5pPr>
            <a:lvl6pPr marL="2489225" indent="0" algn="ctr" defTabSz="995690" rtl="0" eaLnBrk="1" latinLnBrk="1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87070" indent="0" algn="ctr" defTabSz="995690" rtl="0" eaLnBrk="1" latinLnBrk="1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84916" indent="0" algn="ctr" defTabSz="995690" rtl="0" eaLnBrk="1" latinLnBrk="1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982761" indent="0" algn="ctr" defTabSz="995690" rtl="0" eaLnBrk="1" latinLnBrk="1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ko-KR" sz="1600" dirty="0" smtClean="0">
                <a:solidFill>
                  <a:schemeClr val="bg1"/>
                </a:solidFill>
              </a:rPr>
              <a:t> JOSEP 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LLORET</a:t>
            </a:r>
          </a:p>
          <a:p>
            <a:pPr algn="r"/>
            <a:r>
              <a:rPr lang="ca-ES" altLang="en-US" sz="1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Càtedra Oceans i Salut Humana </a:t>
            </a:r>
            <a:endParaRPr lang="ca-ES" altLang="en-US" sz="1600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algn="r"/>
            <a:r>
              <a:rPr lang="ca-ES" altLang="en-US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UDG</a:t>
            </a:r>
            <a:endParaRPr lang="ca-ES" alt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689472" y="6238106"/>
            <a:ext cx="540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dirty="0" smtClean="0">
                <a:solidFill>
                  <a:srgbClr val="C9EBF5"/>
                </a:solidFill>
              </a:rPr>
              <a:t>Equip de recerca</a:t>
            </a:r>
            <a:r>
              <a:rPr lang="ca-ES" sz="1600" dirty="0" smtClean="0">
                <a:solidFill>
                  <a:schemeClr val="bg1"/>
                </a:solidFill>
              </a:rPr>
              <a:t>: A. Izquierdo, O. Enciso, A. Carreño, S. Gómez</a:t>
            </a:r>
            <a:endParaRPr lang="ca-E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Conector recto 37"/>
          <p:cNvCxnSpPr/>
          <p:nvPr/>
        </p:nvCxnSpPr>
        <p:spPr>
          <a:xfrm flipH="1" flipV="1">
            <a:off x="609519" y="1485577"/>
            <a:ext cx="10971374" cy="481261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altLang="ko-KR" dirty="0" smtClean="0"/>
              <a:t>Recepta Blava  </a:t>
            </a:r>
            <a:r>
              <a:rPr lang="ca-ES" altLang="ko-KR" sz="3200" i="1" dirty="0" smtClean="0"/>
              <a:t>E-Health</a:t>
            </a:r>
            <a:endParaRPr lang="ko-KR" altLang="en-US" sz="3200" i="1" dirty="0"/>
          </a:p>
        </p:txBody>
      </p:sp>
      <p:sp>
        <p:nvSpPr>
          <p:cNvPr id="10" name="Rectángulo 9"/>
          <p:cNvSpPr/>
          <p:nvPr/>
        </p:nvSpPr>
        <p:spPr>
          <a:xfrm>
            <a:off x="609520" y="1473658"/>
            <a:ext cx="10971373" cy="4824536"/>
          </a:xfrm>
          <a:prstGeom prst="rect">
            <a:avLst/>
          </a:prstGeom>
          <a:solidFill>
            <a:schemeClr val="accent1">
              <a:alpha val="6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cxnSp>
        <p:nvCxnSpPr>
          <p:cNvPr id="16" name="Conector recto 15"/>
          <p:cNvCxnSpPr/>
          <p:nvPr/>
        </p:nvCxnSpPr>
        <p:spPr>
          <a:xfrm flipV="1">
            <a:off x="609519" y="1485577"/>
            <a:ext cx="10971374" cy="482453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/>
          <p:cNvCxnSpPr>
            <a:stCxn id="10" idx="0"/>
            <a:endCxn id="10" idx="2"/>
          </p:cNvCxnSpPr>
          <p:nvPr/>
        </p:nvCxnSpPr>
        <p:spPr>
          <a:xfrm>
            <a:off x="6095207" y="1473658"/>
            <a:ext cx="0" cy="482453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ipse 18"/>
          <p:cNvSpPr/>
          <p:nvPr/>
        </p:nvSpPr>
        <p:spPr>
          <a:xfrm>
            <a:off x="4583039" y="2565698"/>
            <a:ext cx="3024335" cy="288032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0" name="CuadroTexto 19"/>
          <p:cNvSpPr txBox="1"/>
          <p:nvPr/>
        </p:nvSpPr>
        <p:spPr>
          <a:xfrm>
            <a:off x="4871070" y="3285778"/>
            <a:ext cx="23762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b="1" dirty="0" smtClean="0">
                <a:solidFill>
                  <a:schemeClr val="bg1"/>
                </a:solidFill>
              </a:rPr>
              <a:t>PROJECTE</a:t>
            </a:r>
          </a:p>
          <a:p>
            <a:pPr algn="ctr"/>
            <a:r>
              <a:rPr lang="ca-ES" b="1" dirty="0" smtClean="0">
                <a:solidFill>
                  <a:schemeClr val="bg1"/>
                </a:solidFill>
              </a:rPr>
              <a:t>MULTIDISCIPLINAR</a:t>
            </a:r>
          </a:p>
          <a:p>
            <a:pPr algn="ctr"/>
            <a:endParaRPr lang="ca-ES" dirty="0">
              <a:solidFill>
                <a:schemeClr val="bg1"/>
              </a:solidFill>
            </a:endParaRPr>
          </a:p>
          <a:p>
            <a:pPr algn="ctr"/>
            <a:r>
              <a:rPr lang="ca-ES" dirty="0" smtClean="0">
                <a:solidFill>
                  <a:schemeClr val="bg1"/>
                </a:solidFill>
              </a:rPr>
              <a:t>SALUT</a:t>
            </a:r>
          </a:p>
          <a:p>
            <a:pPr algn="ctr"/>
            <a:r>
              <a:rPr lang="ca-ES" dirty="0" smtClean="0">
                <a:solidFill>
                  <a:schemeClr val="bg1"/>
                </a:solidFill>
              </a:rPr>
              <a:t>COMUNITÀRIA </a:t>
            </a:r>
            <a:endParaRPr lang="ca-ES" dirty="0">
              <a:solidFill>
                <a:schemeClr val="bg1"/>
              </a:solidFill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1162658" y="3614023"/>
            <a:ext cx="2818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b="1" dirty="0" smtClean="0">
                <a:solidFill>
                  <a:schemeClr val="bg1"/>
                </a:solidFill>
              </a:rPr>
              <a:t>Metges-INF de família</a:t>
            </a:r>
          </a:p>
          <a:p>
            <a:pPr algn="ctr"/>
            <a:r>
              <a:rPr lang="ca-ES" sz="1600" dirty="0" smtClean="0">
                <a:solidFill>
                  <a:schemeClr val="bg1"/>
                </a:solidFill>
              </a:rPr>
              <a:t>CAP Roses / CAP Tossa de Mar</a:t>
            </a:r>
            <a:endParaRPr lang="ca-ES" sz="1600" dirty="0">
              <a:solidFill>
                <a:schemeClr val="bg1"/>
              </a:solidFill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8209271" y="3608559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b="1" dirty="0" smtClean="0">
                <a:solidFill>
                  <a:schemeClr val="bg1"/>
                </a:solidFill>
              </a:rPr>
              <a:t>Biòlegs marins</a:t>
            </a:r>
          </a:p>
          <a:p>
            <a:pPr algn="ctr"/>
            <a:r>
              <a:rPr lang="ca-ES" sz="1600" dirty="0" smtClean="0">
                <a:solidFill>
                  <a:schemeClr val="bg1"/>
                </a:solidFill>
              </a:rPr>
              <a:t>UDG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3106873" y="1965533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b="1" dirty="0" smtClean="0">
                <a:solidFill>
                  <a:schemeClr val="bg1"/>
                </a:solidFill>
              </a:rPr>
              <a:t>Oncòlegs</a:t>
            </a:r>
          </a:p>
          <a:p>
            <a:pPr algn="ctr"/>
            <a:r>
              <a:rPr lang="ca-ES" sz="1600" dirty="0" smtClean="0">
                <a:solidFill>
                  <a:schemeClr val="bg1"/>
                </a:solidFill>
              </a:rPr>
              <a:t>ICO Trueta</a:t>
            </a:r>
          </a:p>
        </p:txBody>
      </p:sp>
      <p:sp>
        <p:nvSpPr>
          <p:cNvPr id="24" name="CuadroTexto 23"/>
          <p:cNvSpPr txBox="1"/>
          <p:nvPr/>
        </p:nvSpPr>
        <p:spPr>
          <a:xfrm>
            <a:off x="3106873" y="5516821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b="1" dirty="0" smtClean="0">
                <a:solidFill>
                  <a:schemeClr val="bg1"/>
                </a:solidFill>
              </a:rPr>
              <a:t>Antropòlegs socials</a:t>
            </a:r>
          </a:p>
          <a:p>
            <a:pPr algn="ctr"/>
            <a:r>
              <a:rPr lang="ca-ES" sz="1600" dirty="0" smtClean="0">
                <a:solidFill>
                  <a:schemeClr val="bg1"/>
                </a:solidFill>
              </a:rPr>
              <a:t>UAB</a:t>
            </a:r>
          </a:p>
        </p:txBody>
      </p:sp>
      <p:sp>
        <p:nvSpPr>
          <p:cNvPr id="25" name="CuadroTexto 24"/>
          <p:cNvSpPr txBox="1"/>
          <p:nvPr/>
        </p:nvSpPr>
        <p:spPr>
          <a:xfrm>
            <a:off x="6393895" y="1713795"/>
            <a:ext cx="3457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b="1" dirty="0" smtClean="0">
                <a:solidFill>
                  <a:schemeClr val="bg1"/>
                </a:solidFill>
              </a:rPr>
              <a:t>Fundació Roses Contra el Càncer</a:t>
            </a:r>
          </a:p>
          <a:p>
            <a:pPr algn="ctr"/>
            <a:r>
              <a:rPr lang="ca-ES" b="1" dirty="0" smtClean="0">
                <a:solidFill>
                  <a:schemeClr val="bg1"/>
                </a:solidFill>
              </a:rPr>
              <a:t>Oncolliga</a:t>
            </a:r>
            <a:endParaRPr lang="ca-ES" b="1" dirty="0">
              <a:solidFill>
                <a:schemeClr val="bg1"/>
              </a:solidFill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6525639" y="5477850"/>
            <a:ext cx="2664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b="1" dirty="0" smtClean="0">
                <a:solidFill>
                  <a:schemeClr val="bg1"/>
                </a:solidFill>
              </a:rPr>
              <a:t>Centres de busseig</a:t>
            </a:r>
            <a:endParaRPr lang="ca-ES" b="1" dirty="0">
              <a:solidFill>
                <a:schemeClr val="bg1"/>
              </a:solidFill>
            </a:endParaRPr>
          </a:p>
        </p:txBody>
      </p:sp>
      <p:cxnSp>
        <p:nvCxnSpPr>
          <p:cNvPr id="42" name="Conector recto 41"/>
          <p:cNvCxnSpPr/>
          <p:nvPr/>
        </p:nvCxnSpPr>
        <p:spPr>
          <a:xfrm>
            <a:off x="609519" y="1485577"/>
            <a:ext cx="4117535" cy="187220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cto 55"/>
          <p:cNvCxnSpPr/>
          <p:nvPr/>
        </p:nvCxnSpPr>
        <p:spPr>
          <a:xfrm flipH="1" flipV="1">
            <a:off x="7463361" y="4619309"/>
            <a:ext cx="4117532" cy="16788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69166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rcador de contenido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06253" y="1269554"/>
            <a:ext cx="3205577" cy="2404182"/>
          </a:xfr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 </a:t>
            </a:r>
            <a:r>
              <a:rPr lang="en-US" altLang="ko-KR" dirty="0" smtClean="0"/>
              <a:t>                                                    Recepta Blava  </a:t>
            </a:r>
            <a:r>
              <a:rPr lang="ca-ES" altLang="ko-KR" sz="3200" i="1" dirty="0" smtClean="0"/>
              <a:t>E-Health</a:t>
            </a:r>
            <a:endParaRPr lang="ko-KR" altLang="en-US" sz="3200" i="1" dirty="0"/>
          </a:p>
        </p:txBody>
      </p:sp>
      <p:sp>
        <p:nvSpPr>
          <p:cNvPr id="5" name="CuadroTexto 4"/>
          <p:cNvSpPr txBox="1"/>
          <p:nvPr/>
        </p:nvSpPr>
        <p:spPr>
          <a:xfrm>
            <a:off x="588510" y="1839347"/>
            <a:ext cx="7632848" cy="163121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 anchor="ctr" anchorCtr="0">
            <a:spAutoFit/>
          </a:bodyPr>
          <a:lstStyle/>
          <a:p>
            <a:pPr algn="just"/>
            <a:r>
              <a:rPr lang="ca-ES" dirty="0" smtClean="0"/>
              <a:t>Avaluar mitjançant l’ús de </a:t>
            </a:r>
            <a:r>
              <a:rPr lang="ca-ES" b="1" dirty="0" smtClean="0">
                <a:solidFill>
                  <a:schemeClr val="accent1">
                    <a:lumMod val="75000"/>
                  </a:schemeClr>
                </a:solidFill>
              </a:rPr>
              <a:t>rellotges intel·ligents </a:t>
            </a:r>
            <a:r>
              <a:rPr lang="ca-ES" dirty="0" smtClean="0"/>
              <a:t>si la pràctica de </a:t>
            </a:r>
            <a:r>
              <a:rPr lang="ca-ES" b="1" dirty="0" smtClean="0">
                <a:solidFill>
                  <a:schemeClr val="accent1">
                    <a:lumMod val="75000"/>
                  </a:schemeClr>
                </a:solidFill>
              </a:rPr>
              <a:t>snorkel</a:t>
            </a:r>
            <a:r>
              <a:rPr lang="ca-ES" dirty="0" smtClean="0"/>
              <a:t>,  </a:t>
            </a:r>
            <a:r>
              <a:rPr lang="ca-ES" b="1" dirty="0" smtClean="0">
                <a:solidFill>
                  <a:schemeClr val="accent1">
                    <a:lumMod val="75000"/>
                  </a:schemeClr>
                </a:solidFill>
              </a:rPr>
              <a:t>nedar al mar </a:t>
            </a:r>
            <a:r>
              <a:rPr lang="ca-ES" dirty="0" smtClean="0"/>
              <a:t>i </a:t>
            </a:r>
            <a:r>
              <a:rPr lang="ca-ES" b="1" dirty="0" smtClean="0">
                <a:solidFill>
                  <a:schemeClr val="accent1">
                    <a:lumMod val="75000"/>
                  </a:schemeClr>
                </a:solidFill>
              </a:rPr>
              <a:t>caminar</a:t>
            </a:r>
            <a:r>
              <a:rPr lang="ca-ES" dirty="0" smtClean="0"/>
              <a:t> </a:t>
            </a:r>
            <a:r>
              <a:rPr lang="ca-ES" b="1" dirty="0" smtClean="0">
                <a:solidFill>
                  <a:schemeClr val="accent1">
                    <a:lumMod val="75000"/>
                  </a:schemeClr>
                </a:solidFill>
              </a:rPr>
              <a:t>vora el mar</a:t>
            </a:r>
            <a:r>
              <a:rPr lang="ca-ES" dirty="0" smtClean="0"/>
              <a:t>, en un entorn natural ben protegit,      poden contribuir a millorar paràmetres fisiològics com la </a:t>
            </a:r>
            <a:r>
              <a:rPr lang="ca-ES" b="1" dirty="0" smtClean="0">
                <a:solidFill>
                  <a:schemeClr val="accent1">
                    <a:lumMod val="75000"/>
                  </a:schemeClr>
                </a:solidFill>
              </a:rPr>
              <a:t>FC</a:t>
            </a:r>
            <a:r>
              <a:rPr lang="ca-ES" dirty="0" smtClean="0"/>
              <a:t>, la </a:t>
            </a:r>
            <a:r>
              <a:rPr lang="ca-ES" b="1" dirty="0" smtClean="0">
                <a:solidFill>
                  <a:schemeClr val="accent1">
                    <a:lumMod val="75000"/>
                  </a:schemeClr>
                </a:solidFill>
              </a:rPr>
              <a:t>qualitat   del son</a:t>
            </a:r>
            <a:r>
              <a:rPr lang="ca-ES" dirty="0" smtClean="0"/>
              <a:t> i la </a:t>
            </a:r>
            <a:r>
              <a:rPr lang="ca-ES" b="1" dirty="0" smtClean="0">
                <a:solidFill>
                  <a:schemeClr val="accent1">
                    <a:lumMod val="75000"/>
                  </a:schemeClr>
                </a:solidFill>
              </a:rPr>
              <a:t>PA</a:t>
            </a:r>
            <a:r>
              <a:rPr lang="ca-ES" dirty="0" smtClean="0"/>
              <a:t> i a la vegada augmentar la </a:t>
            </a:r>
            <a:r>
              <a:rPr lang="ca-ES" b="1" dirty="0" smtClean="0">
                <a:solidFill>
                  <a:schemeClr val="accent1">
                    <a:lumMod val="75000"/>
                  </a:schemeClr>
                </a:solidFill>
              </a:rPr>
              <a:t>percepció de benestar </a:t>
            </a:r>
            <a:r>
              <a:rPr lang="ca-ES" dirty="0" smtClean="0"/>
              <a:t>en            </a:t>
            </a:r>
            <a:r>
              <a:rPr lang="ca-ES" b="1" dirty="0" smtClean="0">
                <a:solidFill>
                  <a:schemeClr val="accent1">
                    <a:lumMod val="75000"/>
                  </a:schemeClr>
                </a:solidFill>
              </a:rPr>
              <a:t>pacients oncològics</a:t>
            </a:r>
            <a:r>
              <a:rPr lang="ca-ES" dirty="0" smtClean="0"/>
              <a:t>.</a:t>
            </a:r>
            <a:endParaRPr lang="ca-ES" dirty="0"/>
          </a:p>
        </p:txBody>
      </p:sp>
      <p:sp>
        <p:nvSpPr>
          <p:cNvPr id="9" name="CuadroTexto 8"/>
          <p:cNvSpPr txBox="1"/>
          <p:nvPr/>
        </p:nvSpPr>
        <p:spPr>
          <a:xfrm>
            <a:off x="588510" y="1269554"/>
            <a:ext cx="7632848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a-ES" b="1" dirty="0" smtClean="0">
                <a:solidFill>
                  <a:schemeClr val="bg1"/>
                </a:solidFill>
              </a:rPr>
              <a:t>OBJECTIUS</a:t>
            </a:r>
            <a:endParaRPr lang="ca-ES" b="1" dirty="0">
              <a:solidFill>
                <a:schemeClr val="bg1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599015" y="3663559"/>
            <a:ext cx="7632848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a-ES" b="1" dirty="0" smtClean="0">
                <a:solidFill>
                  <a:schemeClr val="bg1"/>
                </a:solidFill>
              </a:rPr>
              <a:t>CRITERIS D’INCLUSIÓ</a:t>
            </a:r>
            <a:endParaRPr lang="ca-ES" b="1" dirty="0">
              <a:solidFill>
                <a:schemeClr val="bg1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588510" y="4160005"/>
            <a:ext cx="7643353" cy="224676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 anchor="ctr" anchorCtr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ca-ES" dirty="0" smtClean="0"/>
              <a:t>Pacients </a:t>
            </a:r>
            <a:r>
              <a:rPr lang="ca-ES" b="1" dirty="0" smtClean="0">
                <a:solidFill>
                  <a:schemeClr val="accent1">
                    <a:lumMod val="75000"/>
                  </a:schemeClr>
                </a:solidFill>
              </a:rPr>
              <a:t>oncològics</a:t>
            </a:r>
            <a:r>
              <a:rPr lang="ca-ES" dirty="0" smtClean="0"/>
              <a:t> i </a:t>
            </a:r>
            <a:r>
              <a:rPr lang="ca-ES" b="1" dirty="0" smtClean="0">
                <a:solidFill>
                  <a:schemeClr val="accent1">
                    <a:lumMod val="75000"/>
                  </a:schemeClr>
                </a:solidFill>
              </a:rPr>
              <a:t>hemato-oncològics</a:t>
            </a:r>
            <a:r>
              <a:rPr lang="ca-ES" dirty="0" smtClean="0"/>
              <a:t>, entre </a:t>
            </a:r>
            <a:r>
              <a:rPr lang="ca-ES" b="1" dirty="0" smtClean="0">
                <a:solidFill>
                  <a:schemeClr val="accent1">
                    <a:lumMod val="75000"/>
                  </a:schemeClr>
                </a:solidFill>
              </a:rPr>
              <a:t>18 i 70 </a:t>
            </a:r>
            <a:r>
              <a:rPr lang="ca-ES" dirty="0" smtClean="0"/>
              <a:t>anys</a:t>
            </a:r>
          </a:p>
          <a:p>
            <a:pPr marL="342900" indent="-342900" algn="just">
              <a:buFontTx/>
              <a:buChar char="-"/>
            </a:pPr>
            <a:r>
              <a:rPr lang="ca-ES" dirty="0" smtClean="0"/>
              <a:t>Diagnosticats </a:t>
            </a:r>
            <a:r>
              <a:rPr lang="ca-ES" dirty="0"/>
              <a:t>de càncer sense afectació a l’aparell respiratori i </a:t>
            </a:r>
            <a:r>
              <a:rPr lang="ca-ES" b="1" dirty="0" smtClean="0">
                <a:solidFill>
                  <a:schemeClr val="accent1">
                    <a:lumMod val="75000"/>
                  </a:schemeClr>
                </a:solidFill>
              </a:rPr>
              <a:t>sense   </a:t>
            </a:r>
            <a:r>
              <a:rPr lang="ca-ES" b="1" dirty="0">
                <a:solidFill>
                  <a:schemeClr val="accent1">
                    <a:lumMod val="75000"/>
                  </a:schemeClr>
                </a:solidFill>
              </a:rPr>
              <a:t>tumor actiu actual</a:t>
            </a:r>
            <a:r>
              <a:rPr lang="ca-ES" dirty="0"/>
              <a:t> (fase de la malaltia entre els 6 mesos </a:t>
            </a:r>
            <a:r>
              <a:rPr lang="ca-ES" dirty="0" smtClean="0"/>
              <a:t>post                </a:t>
            </a:r>
            <a:r>
              <a:rPr lang="ca-ES" dirty="0"/>
              <a:t>finalització del tractament i els 5 anys post diagnòstic</a:t>
            </a:r>
            <a:r>
              <a:rPr lang="ca-ES" dirty="0" smtClean="0"/>
              <a:t>)</a:t>
            </a:r>
          </a:p>
          <a:p>
            <a:pPr marL="342900" indent="-342900" algn="just">
              <a:buFontTx/>
              <a:buChar char="-"/>
            </a:pPr>
            <a:r>
              <a:rPr lang="ca-ES" dirty="0" smtClean="0"/>
              <a:t>Sàpiguen nedar i no </a:t>
            </a:r>
            <a:r>
              <a:rPr lang="ca-ES" dirty="0"/>
              <a:t>pateixin cap altra </a:t>
            </a:r>
            <a:r>
              <a:rPr lang="ca-ES" dirty="0" smtClean="0"/>
              <a:t>condició que contraindiqui la    </a:t>
            </a:r>
            <a:r>
              <a:rPr lang="ca-ES" dirty="0"/>
              <a:t>pràctica </a:t>
            </a:r>
            <a:r>
              <a:rPr lang="ca-ES" dirty="0" smtClean="0"/>
              <a:t>de snorkel </a:t>
            </a:r>
            <a:r>
              <a:rPr lang="ca-ES" dirty="0"/>
              <a:t>o el bany. </a:t>
            </a:r>
            <a:endParaRPr lang="ca-ES" dirty="0" smtClean="0"/>
          </a:p>
          <a:p>
            <a:pPr marL="342900" indent="-342900" algn="just">
              <a:buFontTx/>
              <a:buChar char="-"/>
            </a:pPr>
            <a:endParaRPr lang="ca-ES" dirty="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06253" y="3708247"/>
            <a:ext cx="3205577" cy="2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8705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32257" y="189434"/>
            <a:ext cx="5548636" cy="798753"/>
          </a:xfrm>
        </p:spPr>
        <p:txBody>
          <a:bodyPr/>
          <a:lstStyle/>
          <a:p>
            <a:pPr algn="r"/>
            <a:r>
              <a:rPr lang="en-US" altLang="ko-KR" dirty="0" smtClean="0"/>
              <a:t>Recepta Blava  </a:t>
            </a:r>
            <a:r>
              <a:rPr lang="ca-ES" altLang="ko-KR" sz="3200" i="1" dirty="0" smtClean="0"/>
              <a:t>E-Health</a:t>
            </a:r>
            <a:endParaRPr lang="ko-KR" altLang="en-US" sz="3200" i="1" dirty="0"/>
          </a:p>
        </p:txBody>
      </p:sp>
      <p:sp>
        <p:nvSpPr>
          <p:cNvPr id="5" name="Flecha abajo 4"/>
          <p:cNvSpPr/>
          <p:nvPr/>
        </p:nvSpPr>
        <p:spPr>
          <a:xfrm rot="16200000">
            <a:off x="5879182" y="-1609137"/>
            <a:ext cx="432048" cy="11638699"/>
          </a:xfrm>
          <a:prstGeom prst="down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a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85813" y="1431377"/>
            <a:ext cx="2846444" cy="213365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7029" y="1449104"/>
            <a:ext cx="2758251" cy="212684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174" y="1431377"/>
            <a:ext cx="2844867" cy="213365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40052" y="1460025"/>
            <a:ext cx="2821230" cy="2115923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41942" y="3581487"/>
            <a:ext cx="2838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b="1" dirty="0" smtClean="0">
                <a:solidFill>
                  <a:schemeClr val="tx2"/>
                </a:solidFill>
              </a:rPr>
              <a:t>X4</a:t>
            </a:r>
            <a:r>
              <a:rPr lang="ca-ES" b="1" dirty="0" smtClean="0"/>
              <a:t>  control</a:t>
            </a:r>
            <a:endParaRPr lang="ca-ES" b="1" dirty="0"/>
          </a:p>
        </p:txBody>
      </p:sp>
      <p:sp>
        <p:nvSpPr>
          <p:cNvPr id="14" name="CuadroTexto 13"/>
          <p:cNvSpPr txBox="1"/>
          <p:nvPr/>
        </p:nvSpPr>
        <p:spPr>
          <a:xfrm>
            <a:off x="3209450" y="3594078"/>
            <a:ext cx="28324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b="1" dirty="0" smtClean="0">
                <a:solidFill>
                  <a:schemeClr val="tx2"/>
                </a:solidFill>
              </a:rPr>
              <a:t>X4</a:t>
            </a:r>
            <a:r>
              <a:rPr lang="ca-ES" b="1" dirty="0" smtClean="0"/>
              <a:t>  caminar vora el mar</a:t>
            </a:r>
            <a:endParaRPr lang="ca-ES" b="1" dirty="0"/>
          </a:p>
        </p:txBody>
      </p:sp>
      <p:sp>
        <p:nvSpPr>
          <p:cNvPr id="15" name="CuadroTexto 14"/>
          <p:cNvSpPr txBox="1"/>
          <p:nvPr/>
        </p:nvSpPr>
        <p:spPr>
          <a:xfrm>
            <a:off x="6189807" y="3604999"/>
            <a:ext cx="27442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b="1" dirty="0" smtClean="0">
                <a:solidFill>
                  <a:schemeClr val="tx2"/>
                </a:solidFill>
              </a:rPr>
              <a:t>X4</a:t>
            </a:r>
            <a:r>
              <a:rPr lang="ca-ES" b="1" dirty="0" smtClean="0"/>
              <a:t>  nedar</a:t>
            </a:r>
            <a:endParaRPr lang="ca-ES" b="1" dirty="0"/>
          </a:p>
        </p:txBody>
      </p:sp>
      <p:sp>
        <p:nvSpPr>
          <p:cNvPr id="16" name="CuadroTexto 15"/>
          <p:cNvSpPr txBox="1"/>
          <p:nvPr/>
        </p:nvSpPr>
        <p:spPr>
          <a:xfrm>
            <a:off x="9040052" y="3604999"/>
            <a:ext cx="27881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b="1" dirty="0" smtClean="0">
                <a:solidFill>
                  <a:schemeClr val="tx2"/>
                </a:solidFill>
              </a:rPr>
              <a:t>X4</a:t>
            </a:r>
            <a:r>
              <a:rPr lang="ca-ES" b="1" dirty="0" smtClean="0"/>
              <a:t>  snorkel</a:t>
            </a:r>
            <a:endParaRPr lang="ca-ES" b="1" dirty="0"/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0865" y="4550999"/>
            <a:ext cx="2484827" cy="1863620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55193" y="4552799"/>
            <a:ext cx="2480026" cy="1860020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61953" y="4544383"/>
            <a:ext cx="2349735" cy="1876851"/>
          </a:xfrm>
          <a:prstGeom prst="rect">
            <a:avLst/>
          </a:prstGeom>
        </p:spPr>
      </p:pic>
      <p:sp>
        <p:nvSpPr>
          <p:cNvPr id="23" name="CuadroTexto 22"/>
          <p:cNvSpPr txBox="1"/>
          <p:nvPr/>
        </p:nvSpPr>
        <p:spPr>
          <a:xfrm>
            <a:off x="372971" y="388755"/>
            <a:ext cx="5625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b="1" dirty="0" smtClean="0">
                <a:solidFill>
                  <a:srgbClr val="C9EBF5"/>
                </a:solidFill>
              </a:rPr>
              <a:t>Roses / Tossa de Mar</a:t>
            </a:r>
            <a:endParaRPr lang="ca-ES" sz="2800" b="1" dirty="0">
              <a:solidFill>
                <a:srgbClr val="C9EBF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447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altLang="ko-KR" dirty="0" smtClean="0"/>
              <a:t>Recepta Blava  </a:t>
            </a:r>
            <a:r>
              <a:rPr lang="ca-ES" altLang="ko-KR" sz="3200" i="1" dirty="0" smtClean="0"/>
              <a:t>E-Health</a:t>
            </a:r>
            <a:endParaRPr lang="ko-KR" altLang="en-US" sz="3200" i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406574" y="1485578"/>
            <a:ext cx="11305256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a-ES" b="1" dirty="0" smtClean="0">
                <a:solidFill>
                  <a:schemeClr val="bg1"/>
                </a:solidFill>
              </a:rPr>
              <a:t>APLICABILITAT        promoció de la salut</a:t>
            </a:r>
            <a:endParaRPr lang="ca-ES" b="1" dirty="0">
              <a:solidFill>
                <a:schemeClr val="bg1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609520" y="2493690"/>
            <a:ext cx="1885286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a-ES" dirty="0" smtClean="0"/>
              <a:t>Ecosistemes</a:t>
            </a:r>
          </a:p>
          <a:p>
            <a:pPr algn="ctr"/>
            <a:r>
              <a:rPr lang="ca-ES" dirty="0" smtClean="0"/>
              <a:t> marins</a:t>
            </a:r>
            <a:endParaRPr lang="ca-ES" dirty="0"/>
          </a:p>
        </p:txBody>
      </p:sp>
      <p:sp>
        <p:nvSpPr>
          <p:cNvPr id="9" name="CuadroTexto 8"/>
          <p:cNvSpPr txBox="1"/>
          <p:nvPr/>
        </p:nvSpPr>
        <p:spPr>
          <a:xfrm>
            <a:off x="609520" y="3289151"/>
            <a:ext cx="1885286" cy="10156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a-ES" dirty="0" smtClean="0"/>
              <a:t>Activitats </a:t>
            </a:r>
          </a:p>
          <a:p>
            <a:pPr algn="ctr"/>
            <a:r>
              <a:rPr lang="ca-ES" dirty="0" smtClean="0"/>
              <a:t>recreatives a    mar</a:t>
            </a:r>
            <a:endParaRPr lang="ca-ES" dirty="0"/>
          </a:p>
        </p:txBody>
      </p:sp>
      <p:sp>
        <p:nvSpPr>
          <p:cNvPr id="10" name="CuadroTexto 9"/>
          <p:cNvSpPr txBox="1"/>
          <p:nvPr/>
        </p:nvSpPr>
        <p:spPr>
          <a:xfrm>
            <a:off x="6095206" y="4221882"/>
            <a:ext cx="1885286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a-ES" dirty="0" smtClean="0"/>
              <a:t>Enfocament</a:t>
            </a:r>
          </a:p>
          <a:p>
            <a:pPr algn="ctr"/>
            <a:r>
              <a:rPr lang="ca-ES" dirty="0" smtClean="0"/>
              <a:t>salutogènic</a:t>
            </a:r>
            <a:endParaRPr lang="ca-ES" dirty="0"/>
          </a:p>
        </p:txBody>
      </p:sp>
      <p:sp>
        <p:nvSpPr>
          <p:cNvPr id="11" name="CuadroTexto 10"/>
          <p:cNvSpPr txBox="1"/>
          <p:nvPr/>
        </p:nvSpPr>
        <p:spPr>
          <a:xfrm>
            <a:off x="3280355" y="2805532"/>
            <a:ext cx="1878747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a-ES" dirty="0" smtClean="0"/>
              <a:t>Actius </a:t>
            </a:r>
          </a:p>
          <a:p>
            <a:pPr algn="ctr"/>
            <a:r>
              <a:rPr lang="ca-ES" dirty="0" smtClean="0"/>
              <a:t>en salut</a:t>
            </a:r>
            <a:endParaRPr lang="ca-ES" dirty="0"/>
          </a:p>
        </p:txBody>
      </p:sp>
      <p:sp>
        <p:nvSpPr>
          <p:cNvPr id="12" name="CuadroTexto 11"/>
          <p:cNvSpPr txBox="1"/>
          <p:nvPr/>
        </p:nvSpPr>
        <p:spPr>
          <a:xfrm>
            <a:off x="6057700" y="2805532"/>
            <a:ext cx="1885286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a-ES" dirty="0" smtClean="0"/>
              <a:t>Prescripció </a:t>
            </a:r>
          </a:p>
          <a:p>
            <a:pPr algn="ctr"/>
            <a:r>
              <a:rPr lang="ca-ES" dirty="0" smtClean="0"/>
              <a:t>social</a:t>
            </a:r>
            <a:endParaRPr lang="ca-ES" dirty="0"/>
          </a:p>
        </p:txBody>
      </p:sp>
      <p:sp>
        <p:nvSpPr>
          <p:cNvPr id="13" name="CuadroTexto 12"/>
          <p:cNvSpPr txBox="1"/>
          <p:nvPr/>
        </p:nvSpPr>
        <p:spPr>
          <a:xfrm>
            <a:off x="6095206" y="5630388"/>
            <a:ext cx="1885286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a-ES" dirty="0" smtClean="0"/>
              <a:t>CAP</a:t>
            </a:r>
            <a:endParaRPr lang="ca-ES" dirty="0"/>
          </a:p>
        </p:txBody>
      </p:sp>
      <p:sp>
        <p:nvSpPr>
          <p:cNvPr id="14" name="CuadroTexto 13"/>
          <p:cNvSpPr txBox="1"/>
          <p:nvPr/>
        </p:nvSpPr>
        <p:spPr>
          <a:xfrm>
            <a:off x="8841583" y="2805532"/>
            <a:ext cx="1885286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a-ES" dirty="0" smtClean="0"/>
              <a:t>Recepta </a:t>
            </a:r>
          </a:p>
          <a:p>
            <a:pPr algn="ctr"/>
            <a:r>
              <a:rPr lang="ca-ES" dirty="0" smtClean="0"/>
              <a:t>Blava</a:t>
            </a:r>
            <a:endParaRPr lang="ca-ES" dirty="0"/>
          </a:p>
        </p:txBody>
      </p:sp>
      <p:sp>
        <p:nvSpPr>
          <p:cNvPr id="15" name="Flecha derecha 14"/>
          <p:cNvSpPr/>
          <p:nvPr/>
        </p:nvSpPr>
        <p:spPr>
          <a:xfrm>
            <a:off x="2579028" y="3154280"/>
            <a:ext cx="617105" cy="269741"/>
          </a:xfrm>
          <a:prstGeom prst="righ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6" name="Flecha derecha 15"/>
          <p:cNvSpPr/>
          <p:nvPr/>
        </p:nvSpPr>
        <p:spPr>
          <a:xfrm>
            <a:off x="5327546" y="3117374"/>
            <a:ext cx="617105" cy="269741"/>
          </a:xfrm>
          <a:prstGeom prst="righ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7" name="Flecha derecha 16"/>
          <p:cNvSpPr/>
          <p:nvPr/>
        </p:nvSpPr>
        <p:spPr>
          <a:xfrm>
            <a:off x="8083732" y="3115428"/>
            <a:ext cx="617105" cy="269741"/>
          </a:xfrm>
          <a:prstGeom prst="righ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8" name="Flecha arriba 17"/>
          <p:cNvSpPr/>
          <p:nvPr/>
        </p:nvSpPr>
        <p:spPr>
          <a:xfrm>
            <a:off x="6856327" y="3654304"/>
            <a:ext cx="288032" cy="483619"/>
          </a:xfrm>
          <a:prstGeom prst="up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9" name="Flecha arriba 18"/>
          <p:cNvSpPr/>
          <p:nvPr/>
        </p:nvSpPr>
        <p:spPr>
          <a:xfrm>
            <a:off x="6893833" y="5038268"/>
            <a:ext cx="288032" cy="483619"/>
          </a:xfrm>
          <a:prstGeom prst="up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0" name="CuadroTexto 19"/>
          <p:cNvSpPr txBox="1"/>
          <p:nvPr/>
        </p:nvSpPr>
        <p:spPr>
          <a:xfrm>
            <a:off x="1944937" y="4433262"/>
            <a:ext cx="1885286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a-ES" dirty="0" smtClean="0"/>
              <a:t>Pacients</a:t>
            </a:r>
            <a:endParaRPr lang="ca-ES" dirty="0"/>
          </a:p>
        </p:txBody>
      </p:sp>
      <p:sp>
        <p:nvSpPr>
          <p:cNvPr id="21" name="CuadroTexto 20"/>
          <p:cNvSpPr txBox="1"/>
          <p:nvPr/>
        </p:nvSpPr>
        <p:spPr>
          <a:xfrm>
            <a:off x="1944937" y="4879967"/>
            <a:ext cx="1885286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a-ES" dirty="0" smtClean="0"/>
              <a:t>CAP</a:t>
            </a:r>
            <a:endParaRPr lang="ca-ES" dirty="0"/>
          </a:p>
        </p:txBody>
      </p:sp>
      <p:cxnSp>
        <p:nvCxnSpPr>
          <p:cNvPr id="28" name="Conector recto de flecha 27"/>
          <p:cNvCxnSpPr/>
          <p:nvPr/>
        </p:nvCxnSpPr>
        <p:spPr>
          <a:xfrm flipV="1">
            <a:off x="2887580" y="3513418"/>
            <a:ext cx="0" cy="708464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lecha derecha 28"/>
          <p:cNvSpPr/>
          <p:nvPr/>
        </p:nvSpPr>
        <p:spPr>
          <a:xfrm rot="5400000">
            <a:off x="9475673" y="3827986"/>
            <a:ext cx="617105" cy="269741"/>
          </a:xfrm>
          <a:prstGeom prst="righ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31" name="CuadroTexto 30"/>
          <p:cNvSpPr txBox="1"/>
          <p:nvPr/>
        </p:nvSpPr>
        <p:spPr>
          <a:xfrm>
            <a:off x="8841582" y="4408823"/>
            <a:ext cx="1885286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a-ES" dirty="0" smtClean="0"/>
              <a:t>Pacients</a:t>
            </a:r>
          </a:p>
          <a:p>
            <a:pPr algn="ctr"/>
            <a:r>
              <a:rPr lang="ca-ES" dirty="0" smtClean="0"/>
              <a:t>oncològics</a:t>
            </a:r>
          </a:p>
        </p:txBody>
      </p:sp>
    </p:spTree>
    <p:extLst>
      <p:ext uri="{BB962C8B-B14F-4D97-AF65-F5344CB8AC3E}">
        <p14:creationId xmlns:p14="http://schemas.microsoft.com/office/powerpoint/2010/main" xmlns="" val="311843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altLang="ko-KR" dirty="0" smtClean="0"/>
              <a:t>Recepta Blava  </a:t>
            </a:r>
            <a:r>
              <a:rPr lang="ca-ES" altLang="ko-KR" sz="3200" i="1" dirty="0" smtClean="0"/>
              <a:t>E-Health</a:t>
            </a:r>
            <a:endParaRPr lang="ko-KR" altLang="en-US" sz="3200" i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406574" y="1401892"/>
            <a:ext cx="11305256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a-ES" b="1" dirty="0" smtClean="0">
                <a:solidFill>
                  <a:schemeClr val="bg1"/>
                </a:solidFill>
              </a:rPr>
              <a:t>On ens trobem ?</a:t>
            </a:r>
            <a:endParaRPr lang="ca-ES" b="1" dirty="0">
              <a:solidFill>
                <a:schemeClr val="bg1"/>
              </a:solidFill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1087375" y="2008012"/>
            <a:ext cx="2736304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a-ES" dirty="0" smtClean="0"/>
              <a:t>ROSES  (12 participants)</a:t>
            </a:r>
            <a:endParaRPr lang="ca-ES" dirty="0"/>
          </a:p>
        </p:txBody>
      </p:sp>
      <p:sp>
        <p:nvSpPr>
          <p:cNvPr id="23" name="CuadroTexto 22"/>
          <p:cNvSpPr txBox="1"/>
          <p:nvPr/>
        </p:nvSpPr>
        <p:spPr>
          <a:xfrm>
            <a:off x="7012742" y="2008012"/>
            <a:ext cx="3600400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a-ES" dirty="0" smtClean="0"/>
              <a:t>TOSSA DE MAR (10 participants)</a:t>
            </a:r>
            <a:endParaRPr lang="ca-ES" dirty="0"/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5821" y="2530446"/>
            <a:ext cx="1358323" cy="1018742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60957" y="2530446"/>
            <a:ext cx="1359076" cy="1018742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16846" y="2526043"/>
            <a:ext cx="1368829" cy="1055483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72735" y="2526043"/>
            <a:ext cx="1407311" cy="1055483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07447" y="2530446"/>
            <a:ext cx="1358323" cy="1018742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87494" y="2526043"/>
            <a:ext cx="1359076" cy="101874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812303" y="3671512"/>
            <a:ext cx="3456384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a-ES" dirty="0" smtClean="0"/>
              <a:t>Fase d’anàlisi de dades</a:t>
            </a:r>
            <a:endParaRPr lang="ca-ES" dirty="0"/>
          </a:p>
        </p:txBody>
      </p:sp>
      <p:sp>
        <p:nvSpPr>
          <p:cNvPr id="33" name="CuadroTexto 32"/>
          <p:cNvSpPr txBox="1"/>
          <p:nvPr/>
        </p:nvSpPr>
        <p:spPr>
          <a:xfrm>
            <a:off x="7012743" y="3671512"/>
            <a:ext cx="3600400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a-ES" dirty="0" smtClean="0"/>
              <a:t>Fase de recollida de dades</a:t>
            </a:r>
            <a:endParaRPr lang="ca-ES" dirty="0"/>
          </a:p>
        </p:txBody>
      </p:sp>
      <p:sp>
        <p:nvSpPr>
          <p:cNvPr id="5" name="Flecha abajo 4"/>
          <p:cNvSpPr/>
          <p:nvPr/>
        </p:nvSpPr>
        <p:spPr>
          <a:xfrm>
            <a:off x="5699162" y="4071622"/>
            <a:ext cx="720080" cy="8240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8" name="CuadroTexto 7"/>
          <p:cNvSpPr txBox="1"/>
          <p:nvPr/>
        </p:nvSpPr>
        <p:spPr>
          <a:xfrm>
            <a:off x="2495166" y="4970820"/>
            <a:ext cx="4123090" cy="13234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ca-ES" dirty="0" smtClean="0"/>
              <a:t>Interpretació de resultats</a:t>
            </a:r>
          </a:p>
          <a:p>
            <a:pPr marL="342900" indent="-342900">
              <a:buFontTx/>
              <a:buChar char="-"/>
            </a:pPr>
            <a:r>
              <a:rPr lang="ca-ES" dirty="0" smtClean="0"/>
              <a:t>Conclusions</a:t>
            </a:r>
          </a:p>
          <a:p>
            <a:pPr marL="342900" indent="-342900">
              <a:buFontTx/>
              <a:buChar char="-"/>
            </a:pPr>
            <a:r>
              <a:rPr lang="ca-ES" dirty="0" smtClean="0"/>
              <a:t>Difusió científica</a:t>
            </a:r>
          </a:p>
          <a:p>
            <a:pPr marL="342900" indent="-342900">
              <a:buFontTx/>
              <a:buChar char="-"/>
            </a:pPr>
            <a:r>
              <a:rPr lang="ca-ES" dirty="0" smtClean="0"/>
              <a:t>Aplicabilitat   </a:t>
            </a:r>
            <a:endParaRPr lang="ca-ES" dirty="0"/>
          </a:p>
        </p:txBody>
      </p:sp>
      <p:sp>
        <p:nvSpPr>
          <p:cNvPr id="34" name="Flecha derecha 33"/>
          <p:cNvSpPr/>
          <p:nvPr/>
        </p:nvSpPr>
        <p:spPr>
          <a:xfrm>
            <a:off x="4790129" y="5818953"/>
            <a:ext cx="2906647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35" name="CuadroTexto 34"/>
          <p:cNvSpPr txBox="1"/>
          <p:nvPr/>
        </p:nvSpPr>
        <p:spPr>
          <a:xfrm>
            <a:off x="7929230" y="5580202"/>
            <a:ext cx="2151164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a-ES" sz="1400" dirty="0" smtClean="0"/>
              <a:t>Congrés SEMFYC</a:t>
            </a:r>
          </a:p>
          <a:p>
            <a:pPr algn="ctr"/>
            <a:r>
              <a:rPr lang="ca-ES" sz="1400" dirty="0" smtClean="0"/>
              <a:t>Congrés WONCA</a:t>
            </a:r>
            <a:endParaRPr lang="ca-ES" sz="1400" dirty="0"/>
          </a:p>
        </p:txBody>
      </p:sp>
    </p:spTree>
    <p:extLst>
      <p:ext uri="{BB962C8B-B14F-4D97-AF65-F5344CB8AC3E}">
        <p14:creationId xmlns:p14="http://schemas.microsoft.com/office/powerpoint/2010/main" xmlns="" val="191007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Your great subtitle in this line</a:t>
            </a:r>
            <a:endParaRPr lang="ko-KR" altLang="en-US" dirty="0"/>
          </a:p>
        </p:txBody>
      </p:sp>
      <p:pic>
        <p:nvPicPr>
          <p:cNvPr id="4" name="Video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" y="0"/>
            <a:ext cx="12190412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25656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8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ctrTitle"/>
          </p:nvPr>
        </p:nvSpPr>
        <p:spPr>
          <a:xfrm>
            <a:off x="5951191" y="2296716"/>
            <a:ext cx="5688632" cy="1274270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en-US" altLang="ko-KR" dirty="0" smtClean="0"/>
              <a:t>GRÀCIES</a:t>
            </a:r>
            <a:endParaRPr lang="ko-KR" altLang="en-US" dirty="0"/>
          </a:p>
        </p:txBody>
      </p:sp>
      <p:grpSp>
        <p:nvGrpSpPr>
          <p:cNvPr id="8" name="그룹 7"/>
          <p:cNvGrpSpPr/>
          <p:nvPr/>
        </p:nvGrpSpPr>
        <p:grpSpPr>
          <a:xfrm>
            <a:off x="6172200" y="2237486"/>
            <a:ext cx="5238750" cy="1333500"/>
            <a:chOff x="6383238" y="2672358"/>
            <a:chExt cx="4824536" cy="1333500"/>
          </a:xfrm>
        </p:grpSpPr>
        <p:cxnSp>
          <p:nvCxnSpPr>
            <p:cNvPr id="6" name="직선 연결선 5"/>
            <p:cNvCxnSpPr/>
            <p:nvPr/>
          </p:nvCxnSpPr>
          <p:spPr>
            <a:xfrm>
              <a:off x="6383238" y="4005858"/>
              <a:ext cx="4824536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연결선 6"/>
            <p:cNvCxnSpPr/>
            <p:nvPr/>
          </p:nvCxnSpPr>
          <p:spPr>
            <a:xfrm>
              <a:off x="6383238" y="2672358"/>
              <a:ext cx="4824536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Marcador de contenido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61946" y="213074"/>
            <a:ext cx="2100984" cy="51734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13856" y="184947"/>
            <a:ext cx="2410863" cy="512546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61946" y="818560"/>
            <a:ext cx="1806220" cy="521128"/>
          </a:xfrm>
          <a:prstGeom prst="rect">
            <a:avLst/>
          </a:prstGeom>
        </p:spPr>
      </p:pic>
      <p:pic>
        <p:nvPicPr>
          <p:cNvPr id="12" name="Picture 2" descr="▷ Máster en Enfermería Oncológica | IL3 - UB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61946" y="1406103"/>
            <a:ext cx="1423859" cy="71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62930" y="839879"/>
            <a:ext cx="1239757" cy="531091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19287" y="858012"/>
            <a:ext cx="1068824" cy="494826"/>
          </a:xfrm>
          <a:prstGeom prst="rect">
            <a:avLst/>
          </a:prstGeom>
        </p:spPr>
      </p:pic>
      <p:pic>
        <p:nvPicPr>
          <p:cNvPr id="1026" name="Picture 2" descr="Fundación Roses contra el Cánce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71522" y="1406103"/>
            <a:ext cx="1715146" cy="70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UNDACIÓ ONCOLLIGA GIRONA | Web Oficial de l'Ajuntament de Bescanó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72386" y="1423691"/>
            <a:ext cx="1352333" cy="668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사용자 지정 1">
      <a:majorFont>
        <a:latin typeface="Calibri"/>
        <a:ea typeface="맑은 고딕"/>
        <a:cs typeface=""/>
      </a:majorFont>
      <a:minorFont>
        <a:latin typeface="Calibri Light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15248</TotalTime>
  <Words>290</Words>
  <Application>Microsoft Office PowerPoint</Application>
  <PresentationFormat>Personalització</PresentationFormat>
  <Paragraphs>71</Paragraphs>
  <Slides>8</Slides>
  <Notes>1</Notes>
  <HiddenSlides>0</HiddenSlides>
  <MMClips>1</MMClips>
  <ScaleCrop>false</ScaleCrop>
  <HeadingPairs>
    <vt:vector size="6" baseType="variant">
      <vt:variant>
        <vt:lpstr>Tipus de lletra utilitzats</vt:lpstr>
      </vt:variant>
      <vt:variant>
        <vt:i4>6</vt:i4>
      </vt:variant>
      <vt:variant>
        <vt:lpstr>Tema</vt:lpstr>
      </vt:variant>
      <vt:variant>
        <vt:i4>1</vt:i4>
      </vt:variant>
      <vt:variant>
        <vt:lpstr>Títols de les diapositives</vt:lpstr>
      </vt:variant>
      <vt:variant>
        <vt:i4>8</vt:i4>
      </vt:variant>
    </vt:vector>
  </HeadingPairs>
  <TitlesOfParts>
    <vt:vector size="15" baseType="lpstr">
      <vt:lpstr>Arial</vt:lpstr>
      <vt:lpstr>Calibri</vt:lpstr>
      <vt:lpstr>맑은 고딕</vt:lpstr>
      <vt:lpstr>굴림체</vt:lpstr>
      <vt:lpstr>Calibri Light</vt:lpstr>
      <vt:lpstr>Noto Sans</vt:lpstr>
      <vt:lpstr>Office 테마</vt:lpstr>
      <vt:lpstr>RECEPTA BLAVA E-HEALTH</vt:lpstr>
      <vt:lpstr>Recepta Blava  E-Health</vt:lpstr>
      <vt:lpstr>                                                     Recepta Blava  E-Health</vt:lpstr>
      <vt:lpstr>Recepta Blava  E-Health</vt:lpstr>
      <vt:lpstr>Recepta Blava  E-Health</vt:lpstr>
      <vt:lpstr>Recepta Blava  E-Health</vt:lpstr>
      <vt:lpstr>Your great subtitle in this line</vt:lpstr>
      <vt:lpstr>GRÀCIES</vt:lpstr>
    </vt:vector>
  </TitlesOfParts>
  <Manager>Slide Members</Manager>
  <Company>YESFORM Co.,Ltd.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Members</dc:title>
  <dc:subject>Powerpoint Templates , Diagram, Chart, Google slides, Keynote</dc:subject>
  <dc:creator>Slide Members by HS.SEO</dc:creator>
  <cp:keywords>SlideMembers, ppt, PPT Templates, Presentation, Diagram, Chart, Yesform, Google slides, Keynote, Free Slides</cp:keywords>
  <dc:description>The copyright of this document is at Slide Members. Unauthorized copying may result in legal sanctions.</dc:description>
  <cp:lastModifiedBy>informatica</cp:lastModifiedBy>
  <cp:revision>56</cp:revision>
  <dcterms:created xsi:type="dcterms:W3CDTF">2010-02-01T08:03:16Z</dcterms:created>
  <dcterms:modified xsi:type="dcterms:W3CDTF">2021-05-18T14:30:33Z</dcterms:modified>
  <cp:category>www.slidemembers.com</cp:category>
</cp:coreProperties>
</file>